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45BCA-5944-4B30-B231-EB6B92D8B589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50704-FE0E-4425-90A8-F1B70A668F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66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smtClean="0">
                <a:latin typeface="Arial" panose="020B0604020202020204" pitchFamily="34" charset="0"/>
                <a:cs typeface="Arial" panose="020B0604020202020204" pitchFamily="34" charset="0"/>
              </a:rPr>
              <a:t>Bir araştırmada evren genel olarak “insanlar” olduğu halde başka bir araştırmada “belli yaştakiler”, “belli bitkiler” şeklinde olabilir.</a:t>
            </a:r>
          </a:p>
          <a:p>
            <a:endParaRPr lang="tr-TR" altLang="tr-T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180FE9-042A-45F8-AD38-E02ECD7EA93E}" type="slidenum">
              <a:rPr lang="tr-TR" altLang="tr-TR" smtClean="0"/>
              <a:pPr/>
              <a:t>29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1651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r-TR" altLang="tr-TR" smtClean="0">
                <a:latin typeface="TimesNewRomanPSMT"/>
                <a:cs typeface="Arial" panose="020B0604020202020204" pitchFamily="34" charset="0"/>
              </a:rPr>
              <a:t>Evrenden belli kurallara göre seçilmiş ve seçildiği evreni temsil yeterliği kabul edilen küçük bir kümedir.</a:t>
            </a:r>
            <a:endParaRPr lang="tr-TR" altLang="tr-T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7A2446-A031-4A93-980E-B12EEEB18217}" type="slidenum">
              <a:rPr lang="tr-TR" altLang="tr-TR" smtClean="0"/>
              <a:pPr/>
              <a:t>32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58573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tr-TR" altLang="tr-TR" smtClean="0">
                <a:latin typeface="Arial" panose="020B0604020202020204" pitchFamily="34" charset="0"/>
                <a:cs typeface="Arial" panose="020B0604020202020204" pitchFamily="34" charset="0"/>
              </a:rPr>
              <a:t>Evrendeki gerçek durumu ortaya çıkarabilmek için en önemli koşul örneklemin evreni temsil edebilmesidir.</a:t>
            </a:r>
          </a:p>
        </p:txBody>
      </p:sp>
      <p:sp>
        <p:nvSpPr>
          <p:cNvPr id="4506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411991-754A-44C4-ADF6-A67CC0A5C57B}" type="slidenum">
              <a:rPr lang="tr-TR" altLang="tr-TR" smtClean="0"/>
              <a:pPr/>
              <a:t>35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90620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68C-3559-4B9A-B019-5492EBB9904E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8A1-D406-4591-B46E-0945C2B49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39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68C-3559-4B9A-B019-5492EBB9904E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8A1-D406-4591-B46E-0945C2B49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58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68C-3559-4B9A-B019-5492EBB9904E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8A1-D406-4591-B46E-0945C2B49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86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68C-3559-4B9A-B019-5492EBB9904E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8A1-D406-4591-B46E-0945C2B49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27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68C-3559-4B9A-B019-5492EBB9904E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8A1-D406-4591-B46E-0945C2B49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4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68C-3559-4B9A-B019-5492EBB9904E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8A1-D406-4591-B46E-0945C2B49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5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68C-3559-4B9A-B019-5492EBB9904E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8A1-D406-4591-B46E-0945C2B49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16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68C-3559-4B9A-B019-5492EBB9904E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8A1-D406-4591-B46E-0945C2B49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9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68C-3559-4B9A-B019-5492EBB9904E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8A1-D406-4591-B46E-0945C2B49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90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68C-3559-4B9A-B019-5492EBB9904E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8A1-D406-4591-B46E-0945C2B49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58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F68C-3559-4B9A-B019-5492EBB9904E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8A1-D406-4591-B46E-0945C2B49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00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7F68C-3559-4B9A-B019-5492EBB9904E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18A1-D406-4591-B46E-0945C2B49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8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vegetation+ecology%2Ccover-abundance&amp;source=images&amp;cd=&amp;cad=rja&amp;docid=C75A7Ku0VHC1lM&amp;tbnid=9x99SKXo3RPzrM:&amp;ved=0CAUQjRw&amp;url=http%3A%2F%2Fwww.fs.fed.us%2Fwildflowers%2Fcommunities%2Fserpentines%2Fcommunities%2Fbarrens.shtml&amp;ei=ukBQUaLUFMOTtAb0v4GYBQ&amp;psig=AFQjCNEIEAmaEzNeRVfri2RYVLNzv8Ux0g&amp;ust=136429833419928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tr/url?sa=i&amp;rct=j&amp;q=vegetation+study+in+the+field&amp;source=images&amp;cd=&amp;cad=rja&amp;docid=2TMZzMtVUqBYCM&amp;tbnid=g86K6qHzzdxkCM:&amp;ved=0CAUQjRw&amp;url=http%3A%2F%2Fwww.sciencedirect.com%2Fscience%2Farticle%2Fpii%2FS0961953411005514&amp;ei=sUZQUZmkNsurPO_FgIgN&amp;bvm=bv.44158598,d.Yms&amp;psig=AFQjCNHRTnaewlZ6XPGDPFtfpao6JiWYxQ&amp;ust=136430172093102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tr/url?sa=i&amp;rct=j&amp;q=vegetation+ecology%2Ccover-abundance&amp;source=images&amp;cd=&amp;cad=rja&amp;docid=6cCSAeJym3IDwM&amp;tbnid=2fwUzeg4_fDZ-M:&amp;ved=0CAUQjRw&amp;url=http%3A%2F%2Fwww.turtlesurvival.org%2Fblog%2F1%2F133&amp;ei=W0BQUfyaG4TdtAa4-IDwDA&amp;psig=AFQjCNEIEAmaEzNeRVfri2RYVLNzv8Ux0g&amp;ust=136429833419928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4825" y="2130426"/>
            <a:ext cx="864235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b="1" dirty="0" smtClean="0"/>
              <a:t>VEJETASYONUN ARAZİDE ARAŞTIRILMASI</a:t>
            </a:r>
          </a:p>
        </p:txBody>
      </p:sp>
    </p:spTree>
    <p:extLst>
      <p:ext uri="{BB962C8B-B14F-4D97-AF65-F5344CB8AC3E}">
        <p14:creationId xmlns:p14="http://schemas.microsoft.com/office/powerpoint/2010/main" val="293935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BCFFB0-8588-4D11-892B-7F02B1428C9A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tr-TR" altLang="tr-TR" sz="1400"/>
          </a:p>
        </p:txBody>
      </p:sp>
      <p:pic>
        <p:nvPicPr>
          <p:cNvPr id="16387" name="Picture 5" descr="slate_mtn_serp_barrens_l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60350"/>
            <a:ext cx="84486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6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806831-D616-4A1A-A241-905C19E70C4F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tr-TR" altLang="tr-TR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1- Ön Araştırma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Araştırmacı;</a:t>
            </a:r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z="2400"/>
              <a:t>   -- Çalışma alanını birkaç defa dolaşır,</a:t>
            </a:r>
          </a:p>
          <a:p>
            <a:pPr eaLnBrk="1" hangingPunct="1"/>
            <a:r>
              <a:rPr lang="tr-TR" altLang="tr-TR" sz="2400"/>
              <a:t>   -- Bölgenin florası hakkında bilgi toplar,</a:t>
            </a:r>
          </a:p>
          <a:p>
            <a:pPr eaLnBrk="1" hangingPunct="1"/>
            <a:r>
              <a:rPr lang="tr-TR" altLang="tr-TR" sz="2400"/>
              <a:t>   -- Florayı iyi bilmiyorsa ilk yapılacak iş bu ön çalışma sırasında o bölgenin bitkilerini toplayıp tanımlamak olmalıdır. </a:t>
            </a:r>
          </a:p>
          <a:p>
            <a:pPr eaLnBrk="1" hangingPunct="1"/>
            <a:r>
              <a:rPr lang="tr-TR" altLang="tr-TR" sz="2400"/>
              <a:t>       </a:t>
            </a:r>
            <a:r>
              <a:rPr lang="tr-TR" altLang="tr-TR" sz="2400" i="1"/>
              <a:t>--- Cins, tür, alttür ve varyete</a:t>
            </a:r>
          </a:p>
          <a:p>
            <a:pPr eaLnBrk="1" hangingPunct="1"/>
            <a:endParaRPr lang="tr-TR" altLang="tr-TR" sz="2400" i="1"/>
          </a:p>
          <a:p>
            <a:pPr eaLnBrk="1" hangingPunct="1"/>
            <a:r>
              <a:rPr lang="tr-TR" altLang="tr-TR" sz="2400" b="1"/>
              <a:t>** Floradaki türler karşılaşıldığında tanınmalıdır.</a:t>
            </a:r>
          </a:p>
        </p:txBody>
      </p:sp>
    </p:spTree>
    <p:extLst>
      <p:ext uri="{BB962C8B-B14F-4D97-AF65-F5344CB8AC3E}">
        <p14:creationId xmlns:p14="http://schemas.microsoft.com/office/powerpoint/2010/main" val="15401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E77293-3F80-4657-8A8B-C1B9725A6EB1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tr-TR" altLang="tr-TR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!GEZ VEJETASYONU TANI!</a:t>
            </a:r>
          </a:p>
        </p:txBody>
      </p:sp>
      <p:pic>
        <p:nvPicPr>
          <p:cNvPr id="18436" name="Picture 5" descr="36421_404704159540_7457171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412875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30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F494CC-C7A5-4930-B608-9CAF74FA2F1B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tr-TR" altLang="tr-TR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78130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4000" b="1"/>
              <a:t>2- Ayrıntılı Araştırma</a:t>
            </a:r>
          </a:p>
        </p:txBody>
      </p:sp>
    </p:spTree>
    <p:extLst>
      <p:ext uri="{BB962C8B-B14F-4D97-AF65-F5344CB8AC3E}">
        <p14:creationId xmlns:p14="http://schemas.microsoft.com/office/powerpoint/2010/main" val="12774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4518FD-BB64-4835-B849-8384FCA1FCE5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tr-TR" altLang="tr-TR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/>
              <a:t>2- Ayrıntılı Araştırma</a:t>
            </a:r>
            <a:r>
              <a:rPr lang="tr-TR" altLang="tr-TR" smtClean="0"/>
              <a:t>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altLang="tr-TR" dirty="0"/>
              <a:t>Vejetasyon bilimi ve bitki ekolojisi yönünden ayrıntılı araştırmalar şu amaçlar için yapılabilir: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altLang="tr-TR" dirty="0"/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dirty="0"/>
              <a:t>1- Türlerin yayılış ve dağılış modellerini, bolluk oranlarını ve yayılış alanlarını tespit etmek için.</a:t>
            </a:r>
          </a:p>
        </p:txBody>
      </p:sp>
    </p:spTree>
    <p:extLst>
      <p:ext uri="{BB962C8B-B14F-4D97-AF65-F5344CB8AC3E}">
        <p14:creationId xmlns:p14="http://schemas.microsoft.com/office/powerpoint/2010/main" val="221910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9E784D-B5EF-434B-A394-34403CFCEA79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tr-TR" altLang="tr-TR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/>
              <a:t>2- Ayrıntılı Araştırma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altLang="tr-TR" dirty="0"/>
              <a:t>2-Bitki birliklerinin </a:t>
            </a:r>
            <a:r>
              <a:rPr lang="tr-TR" altLang="tr-TR" dirty="0" err="1"/>
              <a:t>floristik</a:t>
            </a:r>
            <a:r>
              <a:rPr lang="tr-TR" altLang="tr-TR" dirty="0"/>
              <a:t> kompozisyonları, strüktürleri ve yayılış sınırlarını tespit etmek,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altLang="tr-TR" dirty="0"/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altLang="tr-TR" dirty="0"/>
              <a:t>3- Bitki türlerinin ve bitki birliklerinin toprak, iklim ve </a:t>
            </a:r>
            <a:r>
              <a:rPr lang="tr-TR" altLang="tr-TR" dirty="0" err="1"/>
              <a:t>biyotik</a:t>
            </a:r>
            <a:r>
              <a:rPr lang="tr-TR" altLang="tr-TR" dirty="0"/>
              <a:t> faktörlerle olan ilişkilerini araştırmak için. </a:t>
            </a:r>
          </a:p>
        </p:txBody>
      </p:sp>
    </p:spTree>
    <p:extLst>
      <p:ext uri="{BB962C8B-B14F-4D97-AF65-F5344CB8AC3E}">
        <p14:creationId xmlns:p14="http://schemas.microsoft.com/office/powerpoint/2010/main" val="75674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936D49-3EE5-4A81-8503-1612064195ED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tr-TR" altLang="tr-TR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/>
              <a:t>2- Ayrıntılı Araştırma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altLang="tr-TR"/>
              <a:t>Ayrıntılı araştırma ya vejetasyonun tümünde ya da o vejetasyonun tümünü temsil edebilecek bir parçasında yapılır. </a:t>
            </a:r>
          </a:p>
        </p:txBody>
      </p:sp>
      <p:pic>
        <p:nvPicPr>
          <p:cNvPr id="22533" name="Picture 4" descr="DSC_0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141664"/>
            <a:ext cx="518477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96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EA4162-505F-438B-9A98-9B86C9E10BB3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tr-TR" altLang="tr-TR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/>
              <a:t>2- Ayrıntılı Araştırma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600201"/>
            <a:ext cx="864235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r-TR" altLang="tr-TR" dirty="0" smtClean="0"/>
              <a:t>Çalışmanın boyutlarını belirleyen nedir?</a:t>
            </a:r>
          </a:p>
          <a:p>
            <a:pPr eaLnBrk="1" hangingPunct="1">
              <a:defRPr/>
            </a:pPr>
            <a:endParaRPr lang="tr-TR" altLang="tr-TR" dirty="0" smtClean="0"/>
          </a:p>
          <a:p>
            <a:pPr marL="0" indent="0">
              <a:buNone/>
              <a:defRPr/>
            </a:pPr>
            <a:r>
              <a:rPr lang="tr-TR" altLang="tr-TR" dirty="0"/>
              <a:t>** Çevre şartlarında (toprak, bakı, iklim) homojenlik </a:t>
            </a:r>
          </a:p>
          <a:p>
            <a:pPr eaLnBrk="1" hangingPunct="1">
              <a:defRPr/>
            </a:pPr>
            <a:endParaRPr lang="tr-TR" altLang="tr-TR" dirty="0"/>
          </a:p>
          <a:p>
            <a:pPr marL="0" indent="0">
              <a:buNone/>
              <a:defRPr/>
            </a:pPr>
            <a:r>
              <a:rPr lang="tr-TR" altLang="tr-TR" dirty="0"/>
              <a:t>** Bitki örtüsünde homojenlik</a:t>
            </a:r>
          </a:p>
        </p:txBody>
      </p:sp>
    </p:spTree>
    <p:extLst>
      <p:ext uri="{BB962C8B-B14F-4D97-AF65-F5344CB8AC3E}">
        <p14:creationId xmlns:p14="http://schemas.microsoft.com/office/powerpoint/2010/main" val="927072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ACACF4-91BC-49E4-BFB6-45CAED2B2D6A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tr-TR" altLang="tr-TR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Bitki örtüsünde homojenlik</a:t>
            </a:r>
          </a:p>
        </p:txBody>
      </p:sp>
      <p:pic>
        <p:nvPicPr>
          <p:cNvPr id="24580" name="Picture 4" descr="Fotoğraf18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557339"/>
            <a:ext cx="6697663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14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/>
              <a:t>Vejetasyonda Homojenlik</a:t>
            </a: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/>
              <a:t>En azından belirli bir alanda, bitki örtüsünün aynı görünüme, fizyonomiye, yani aynı yüksekliğe ve aynı bitki türünün baskın bir konuma sahip olmasını içerir.</a:t>
            </a:r>
          </a:p>
          <a:p>
            <a:pPr marL="0" indent="0" algn="just">
              <a:buNone/>
            </a:pPr>
            <a:endParaRPr lang="tr-TR" altLang="tr-TR"/>
          </a:p>
          <a:p>
            <a:pPr marL="0" indent="0" algn="just">
              <a:buNone/>
            </a:pPr>
            <a:r>
              <a:rPr lang="tr-TR" altLang="tr-TR"/>
              <a:t>Floristik kompozisyon çok fazla değişmemelidir.</a:t>
            </a:r>
          </a:p>
          <a:p>
            <a:pPr marL="0" indent="0" algn="just">
              <a:buNone/>
            </a:pPr>
            <a:endParaRPr lang="tr-TR" altLang="tr-TR"/>
          </a:p>
          <a:p>
            <a:pPr marL="0" indent="0" algn="just">
              <a:buNone/>
            </a:pPr>
            <a:endParaRPr lang="tr-TR" altLang="tr-TR"/>
          </a:p>
        </p:txBody>
      </p:sp>
      <p:sp>
        <p:nvSpPr>
          <p:cNvPr id="2560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C39D4E-29EA-41A0-9ED6-3BD912D30D16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67011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9A058-B7E0-496F-9A3D-1621F6E8DAE5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tr-TR" altLang="tr-TR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b="1"/>
              <a:t>VEJETASYONUN ARAZİDE ARAŞTIRILMASI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16113"/>
            <a:ext cx="8229600" cy="42100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altLang="tr-TR" dirty="0"/>
              <a:t>Vejetasyonun araştırılması ve analizinde kullanılacak metotlar vejetasyonun özelliklerine, araştırıcının yetişme tarzına ve amacına göre değişir. </a:t>
            </a:r>
          </a:p>
          <a:p>
            <a:pPr eaLnBrk="1" hangingPunct="1">
              <a:defRPr/>
            </a:pPr>
            <a:endParaRPr lang="tr-TR" altLang="tr-TR" dirty="0"/>
          </a:p>
          <a:p>
            <a:pPr marL="0" indent="0" algn="just">
              <a:buNone/>
              <a:defRPr/>
            </a:pPr>
            <a:r>
              <a:rPr lang="tr-TR" altLang="tr-TR" dirty="0"/>
              <a:t>Her tip vejetasyon analizi için standart bir teknik yoktur. </a:t>
            </a:r>
          </a:p>
        </p:txBody>
      </p:sp>
    </p:spTree>
    <p:extLst>
      <p:ext uri="{BB962C8B-B14F-4D97-AF65-F5344CB8AC3E}">
        <p14:creationId xmlns:p14="http://schemas.microsoft.com/office/powerpoint/2010/main" val="1851346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/>
              <a:t>Vejetasyonda Homojenlik</a:t>
            </a:r>
          </a:p>
        </p:txBody>
      </p:sp>
      <p:sp>
        <p:nvSpPr>
          <p:cNvPr id="2662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smtClean="0"/>
              <a:t>Bitki örtüşü homojen olmalıdır.</a:t>
            </a:r>
          </a:p>
        </p:txBody>
      </p:sp>
      <p:sp>
        <p:nvSpPr>
          <p:cNvPr id="2662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4B6EBE-6779-4451-A024-658C01C6AE76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1257846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88012A-76ED-46CD-A818-398E8817DCC0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tr-TR" altLang="tr-TR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/>
              <a:t>Çevre şartlarında (toprak, bakı, iklim) homojenlik</a:t>
            </a:r>
          </a:p>
        </p:txBody>
      </p:sp>
      <p:pic>
        <p:nvPicPr>
          <p:cNvPr id="27652" name="Picture 4" descr="Fotoğraf1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412876"/>
            <a:ext cx="7056438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713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F110C7-D5FB-43F3-AA69-18C004F4D36A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tr-TR" altLang="tr-TR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/>
              <a:t>2- Ayrıntılı Araştırma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tr-TR" altLang="tr-TR" dirty="0" smtClean="0"/>
              <a:t>Homojenlik yoksa ;</a:t>
            </a:r>
          </a:p>
          <a:p>
            <a:pPr eaLnBrk="1" hangingPunct="1">
              <a:defRPr/>
            </a:pPr>
            <a:endParaRPr lang="tr-TR" altLang="tr-TR" dirty="0" smtClean="0"/>
          </a:p>
          <a:p>
            <a:pPr marL="0" indent="0">
              <a:buNone/>
              <a:defRPr/>
            </a:pPr>
            <a:r>
              <a:rPr lang="tr-TR" altLang="tr-TR" dirty="0"/>
              <a:t> ---Arazinin tamamı gezilip örneklenecek,</a:t>
            </a:r>
          </a:p>
          <a:p>
            <a:pPr marL="0" indent="0">
              <a:buNone/>
              <a:defRPr/>
            </a:pPr>
            <a:r>
              <a:rPr lang="tr-TR" altLang="tr-TR" dirty="0"/>
              <a:t>  -----örnek alımı tüm araziden yapılacak,</a:t>
            </a:r>
          </a:p>
          <a:p>
            <a:pPr marL="0" indent="0">
              <a:buNone/>
              <a:defRPr/>
            </a:pPr>
            <a:r>
              <a:rPr lang="tr-TR" altLang="tr-TR" dirty="0"/>
              <a:t>   ------tüm arazi parçasına örnekleme dağıtılacak</a:t>
            </a:r>
          </a:p>
        </p:txBody>
      </p:sp>
    </p:spTree>
    <p:extLst>
      <p:ext uri="{BB962C8B-B14F-4D97-AF65-F5344CB8AC3E}">
        <p14:creationId xmlns:p14="http://schemas.microsoft.com/office/powerpoint/2010/main" val="2788718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D1787-34EA-4EDA-A294-F39255F0EDC0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tr-TR" altLang="tr-TR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Tüm arazi parçasını örnekleme</a:t>
            </a:r>
          </a:p>
        </p:txBody>
      </p:sp>
      <p:pic>
        <p:nvPicPr>
          <p:cNvPr id="29700" name="Picture 7" descr="1-s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412876"/>
            <a:ext cx="705643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854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B07AC-6EA6-40EC-83F9-7D5613AD6C0D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tr-TR" altLang="tr-TR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/>
              <a:t>2- Ayrıntılı Araştırma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600201"/>
            <a:ext cx="871378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r-TR" altLang="tr-TR" dirty="0" smtClean="0"/>
              <a:t>Homojenlik varsa ;</a:t>
            </a:r>
          </a:p>
          <a:p>
            <a:pPr eaLnBrk="1" hangingPunct="1">
              <a:defRPr/>
            </a:pPr>
            <a:endParaRPr lang="tr-TR" altLang="tr-TR" dirty="0" smtClean="0"/>
          </a:p>
          <a:p>
            <a:pPr marL="0" indent="0">
              <a:buNone/>
              <a:defRPr/>
            </a:pPr>
            <a:r>
              <a:rPr lang="tr-TR" altLang="tr-TR" dirty="0" smtClean="0"/>
              <a:t>    ---- Örnekleme;</a:t>
            </a:r>
          </a:p>
          <a:p>
            <a:pPr marL="0" indent="0">
              <a:buNone/>
              <a:defRPr/>
            </a:pPr>
            <a:r>
              <a:rPr lang="tr-TR" altLang="tr-TR" dirty="0"/>
              <a:t>         ---- vejetasyonun tümünü en iyi şekilde temsil </a:t>
            </a:r>
          </a:p>
          <a:p>
            <a:pPr marL="0" indent="0">
              <a:buNone/>
              <a:defRPr/>
            </a:pPr>
            <a:r>
              <a:rPr lang="tr-TR" altLang="tr-TR" dirty="0"/>
              <a:t>               edebilecek nitelikte,</a:t>
            </a:r>
          </a:p>
          <a:p>
            <a:pPr marL="0" indent="0">
              <a:buNone/>
              <a:defRPr/>
            </a:pPr>
            <a:r>
              <a:rPr lang="tr-TR" altLang="tr-TR" dirty="0"/>
              <a:t>         ---- belirli genişlikteki bir kısmında yapılır </a:t>
            </a:r>
          </a:p>
          <a:p>
            <a:pPr eaLnBrk="1" hangingPunct="1"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694152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1BEDB-0B55-414B-B407-7B81A0C4CB53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tr-TR" altLang="tr-TR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/>
              <a:t>2- Ayrıntılı Araştırma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16113"/>
            <a:ext cx="8229600" cy="4210050"/>
          </a:xfrm>
        </p:spPr>
        <p:txBody>
          <a:bodyPr/>
          <a:lstStyle/>
          <a:p>
            <a:pPr eaLnBrk="1" hangingPunct="1"/>
            <a:r>
              <a:rPr lang="tr-TR" altLang="tr-TR"/>
              <a:t>Vejetasyonun floristik kompozisyonu, </a:t>
            </a:r>
          </a:p>
          <a:p>
            <a:pPr eaLnBrk="1" hangingPunct="1"/>
            <a:r>
              <a:rPr lang="tr-TR" altLang="tr-TR"/>
              <a:t>Vejetasyon katları (dikey katlar), </a:t>
            </a:r>
          </a:p>
          <a:p>
            <a:pPr eaLnBrk="1" hangingPunct="1"/>
            <a:r>
              <a:rPr lang="tr-TR" altLang="tr-TR"/>
              <a:t>Kereste verimi bakımından,  </a:t>
            </a:r>
          </a:p>
          <a:p>
            <a:pPr eaLnBrk="1" hangingPunct="1"/>
            <a:r>
              <a:rPr lang="tr-TR" altLang="tr-TR"/>
              <a:t>Orman içindeki boşlukların otlak değeri, </a:t>
            </a:r>
          </a:p>
          <a:p>
            <a:pPr eaLnBrk="1" hangingPunct="1"/>
            <a:r>
              <a:rPr lang="tr-TR" altLang="tr-TR"/>
              <a:t>Orman bitkilerinin toprak, yön ve iklimle olan ilişkileri incelenebilir.</a:t>
            </a:r>
          </a:p>
        </p:txBody>
      </p:sp>
    </p:spTree>
    <p:extLst>
      <p:ext uri="{BB962C8B-B14F-4D97-AF65-F5344CB8AC3E}">
        <p14:creationId xmlns:p14="http://schemas.microsoft.com/office/powerpoint/2010/main" val="3970832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1150B2-ECFE-44CE-B403-0ED7A61F6F9C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tr-TR" altLang="tr-TR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/>
              <a:t>Örnekleme Sistemleri</a:t>
            </a:r>
            <a:r>
              <a:rPr lang="tr-TR" altLang="tr-TR" smtClean="0"/>
              <a:t>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44675"/>
            <a:ext cx="8229600" cy="4281488"/>
          </a:xfrm>
        </p:spPr>
        <p:txBody>
          <a:bodyPr/>
          <a:lstStyle/>
          <a:p>
            <a:pPr eaLnBrk="1" hangingPunct="1"/>
            <a:r>
              <a:rPr lang="tr-TR" altLang="tr-TR" smtClean="0"/>
              <a:t>---- Bilimseldir,</a:t>
            </a:r>
          </a:p>
          <a:p>
            <a:pPr eaLnBrk="1" hangingPunct="1"/>
            <a:r>
              <a:rPr lang="tr-TR" altLang="tr-TR" smtClean="0"/>
              <a:t>---- Zaman, enerji ve para tasarrufu sağlar,</a:t>
            </a:r>
          </a:p>
          <a:p>
            <a:pPr eaLnBrk="1" hangingPunct="1"/>
            <a:r>
              <a:rPr lang="tr-TR" altLang="tr-TR" smtClean="0"/>
              <a:t>---- İsabetlidir,</a:t>
            </a:r>
          </a:p>
          <a:p>
            <a:pPr eaLnBrk="1" hangingPunct="1"/>
            <a:r>
              <a:rPr lang="tr-TR" altLang="tr-TR" smtClean="0"/>
              <a:t>---- ……….</a:t>
            </a:r>
          </a:p>
        </p:txBody>
      </p:sp>
    </p:spTree>
    <p:extLst>
      <p:ext uri="{BB962C8B-B14F-4D97-AF65-F5344CB8AC3E}">
        <p14:creationId xmlns:p14="http://schemas.microsoft.com/office/powerpoint/2010/main" val="218249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  <a:ea typeface="+mn-ea"/>
                <a:cs typeface="+mn-cs"/>
              </a:rPr>
              <a:t>BİLİMSEL ARAŞTIRMA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48075" y="1628776"/>
            <a:ext cx="4535488" cy="3484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tr-TR" b="1" dirty="0" smtClean="0"/>
              <a:t>Araştırmanın </a:t>
            </a:r>
            <a:r>
              <a:rPr lang="tr-TR" b="1" dirty="0"/>
              <a:t>Modeli </a:t>
            </a:r>
            <a:endParaRPr lang="tr-TR" b="1" dirty="0" smtClean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b="1" dirty="0" smtClean="0"/>
              <a:t>Evren </a:t>
            </a:r>
            <a:r>
              <a:rPr lang="tr-TR" b="1" dirty="0"/>
              <a:t>ve Örneklem </a:t>
            </a:r>
            <a:endParaRPr lang="tr-TR" b="1" dirty="0" smtClean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b="1" dirty="0" smtClean="0"/>
              <a:t>Verilerin </a:t>
            </a:r>
            <a:r>
              <a:rPr lang="tr-TR" b="1" dirty="0"/>
              <a:t>Toplanması </a:t>
            </a:r>
            <a:endParaRPr lang="tr-TR" b="1" dirty="0" smtClean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b="1" dirty="0" smtClean="0"/>
              <a:t>Verilerin </a:t>
            </a:r>
            <a:r>
              <a:rPr lang="tr-TR" b="1" dirty="0"/>
              <a:t>Analiz </a:t>
            </a:r>
            <a:r>
              <a:rPr lang="tr-TR" b="1" dirty="0" smtClean="0"/>
              <a:t>Edilmesi</a:t>
            </a:r>
            <a:endParaRPr lang="tr-TR" b="1" dirty="0"/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4576C-C4F6-4844-988C-D5AAB244F34B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32084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Başlık 1"/>
          <p:cNvSpPr>
            <a:spLocks noGrp="1"/>
          </p:cNvSpPr>
          <p:nvPr>
            <p:ph type="title"/>
          </p:nvPr>
        </p:nvSpPr>
        <p:spPr>
          <a:xfrm>
            <a:off x="1992313" y="1341438"/>
            <a:ext cx="8229600" cy="1143000"/>
          </a:xfrm>
        </p:spPr>
        <p:txBody>
          <a:bodyPr/>
          <a:lstStyle/>
          <a:p>
            <a:r>
              <a:rPr lang="tr-TR" altLang="tr-TR" b="1" smtClean="0">
                <a:solidFill>
                  <a:srgbClr val="7030A1"/>
                </a:solidFill>
              </a:rPr>
              <a:t>Evren ve Örneklem</a:t>
            </a:r>
            <a:endParaRPr lang="tr-TR" altLang="tr-TR" smtClean="0"/>
          </a:p>
        </p:txBody>
      </p:sp>
      <p:pic>
        <p:nvPicPr>
          <p:cNvPr id="34819" name="Picture 2" descr="bilimsel araÅtÄ±rmalarda evre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9"/>
          <a:stretch>
            <a:fillRect/>
          </a:stretch>
        </p:blipFill>
        <p:spPr bwMode="auto">
          <a:xfrm>
            <a:off x="3432175" y="2565401"/>
            <a:ext cx="48958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A2994F-BB06-49BF-9807-4A34A3D68513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41593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Evren</a:t>
            </a:r>
            <a:endParaRPr lang="tr-TR" altLang="tr-TR" smtClean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extLst/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tr-TR" dirty="0"/>
              <a:t>Araştırma sonuçlarının </a:t>
            </a:r>
            <a:r>
              <a:rPr lang="tr-TR" dirty="0" err="1"/>
              <a:t>genellenmek</a:t>
            </a:r>
            <a:r>
              <a:rPr lang="tr-TR" dirty="0"/>
              <a:t> istendiği elemanlar bütünü,</a:t>
            </a:r>
          </a:p>
          <a:p>
            <a:pPr marL="0" indent="0" algn="just">
              <a:buNone/>
              <a:defRPr/>
            </a:pPr>
            <a:r>
              <a:rPr lang="tr-TR" dirty="0"/>
              <a:t>Araştırma sonuçlarının geçerli olacağı büyük grup. </a:t>
            </a:r>
          </a:p>
          <a:p>
            <a:pPr marL="0" indent="0" algn="just">
              <a:buNone/>
              <a:defRPr/>
            </a:pPr>
            <a:endParaRPr lang="tr-TR" dirty="0"/>
          </a:p>
          <a:p>
            <a:pPr marL="2628900" lvl="6" indent="0" algn="just">
              <a:buNone/>
              <a:defRPr/>
            </a:pPr>
            <a:r>
              <a:rPr lang="tr-TR" sz="3200" dirty="0">
                <a:solidFill>
                  <a:srgbClr val="FF0000"/>
                </a:solidFill>
                <a:latin typeface="Adobe Caslon Pro" pitchFamily="18" charset="-94"/>
                <a:cs typeface="Adobe Arabic" pitchFamily="18" charset="-78"/>
              </a:rPr>
              <a:t>“insanlar” </a:t>
            </a:r>
          </a:p>
          <a:p>
            <a:pPr marL="2628900" lvl="6" indent="0" algn="just">
              <a:buNone/>
              <a:defRPr/>
            </a:pPr>
            <a:r>
              <a:rPr lang="tr-TR" sz="3200" dirty="0">
                <a:solidFill>
                  <a:srgbClr val="FF0000"/>
                </a:solidFill>
                <a:latin typeface="Adobe Caslon Pro" pitchFamily="18" charset="-94"/>
                <a:cs typeface="Adobe Arabic" pitchFamily="18" charset="-78"/>
              </a:rPr>
              <a:t>“belli yaştakiler”,</a:t>
            </a:r>
          </a:p>
          <a:p>
            <a:pPr marL="2628900" lvl="6" indent="0" algn="just">
              <a:buNone/>
              <a:defRPr/>
            </a:pPr>
            <a:r>
              <a:rPr lang="tr-TR" sz="3200" dirty="0">
                <a:solidFill>
                  <a:srgbClr val="FF0000"/>
                </a:solidFill>
                <a:latin typeface="Adobe Caslon Pro" pitchFamily="18" charset="-94"/>
                <a:cs typeface="Adobe Arabic" pitchFamily="18" charset="-78"/>
              </a:rPr>
              <a:t>“belli bitkiler”</a:t>
            </a:r>
          </a:p>
        </p:txBody>
      </p:sp>
      <p:sp>
        <p:nvSpPr>
          <p:cNvPr id="3584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950749-D02F-4414-8713-9475FF3FD8FE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37396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2B10E0-3962-4F41-BEA2-54BC67E20658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tr-TR" altLang="tr-TR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/>
              <a:t>Metotlar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16113"/>
            <a:ext cx="8229600" cy="4210050"/>
          </a:xfrm>
        </p:spPr>
        <p:txBody>
          <a:bodyPr/>
          <a:lstStyle/>
          <a:p>
            <a:pPr algn="just" eaLnBrk="1" hangingPunct="1"/>
            <a:r>
              <a:rPr lang="tr-TR" altLang="tr-TR" smtClean="0"/>
              <a:t>- Vejetasyon ve çevresi hakkında en doğru bilgiyi sağlamalı.</a:t>
            </a:r>
          </a:p>
          <a:p>
            <a:pPr algn="just" eaLnBrk="1" hangingPunct="1"/>
            <a:endParaRPr lang="tr-TR" altLang="tr-TR" smtClean="0"/>
          </a:p>
          <a:p>
            <a:pPr algn="just" eaLnBrk="1" hangingPunct="1"/>
            <a:r>
              <a:rPr lang="tr-TR" altLang="tr-TR" smtClean="0"/>
              <a:t>- Kolayca uygulanabilmeli ve fazla zaman ve güç sarfını önlemelidir.</a:t>
            </a:r>
          </a:p>
        </p:txBody>
      </p:sp>
    </p:spTree>
    <p:extLst>
      <p:ext uri="{BB962C8B-B14F-4D97-AF65-F5344CB8AC3E}">
        <p14:creationId xmlns:p14="http://schemas.microsoft.com/office/powerpoint/2010/main" val="2295299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 </a:t>
            </a:r>
            <a:r>
              <a:rPr lang="tr-TR" altLang="tr-TR" b="1" smtClean="0">
                <a:solidFill>
                  <a:srgbClr val="FF0000"/>
                </a:solidFill>
              </a:rPr>
              <a:t>Evren birimi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92313" y="141287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tr-TR" dirty="0"/>
              <a:t>Evrenin sınırlandırılmış bir parçasıdır. </a:t>
            </a:r>
          </a:p>
          <a:p>
            <a:pPr algn="just">
              <a:defRPr/>
            </a:pPr>
            <a:endParaRPr lang="tr-TR" sz="1800" dirty="0"/>
          </a:p>
          <a:p>
            <a:pPr marL="0" indent="0" algn="just">
              <a:buNone/>
              <a:defRPr/>
            </a:pPr>
            <a:r>
              <a:rPr lang="tr-TR" dirty="0"/>
              <a:t>	</a:t>
            </a:r>
            <a:r>
              <a:rPr lang="tr-TR" dirty="0">
                <a:solidFill>
                  <a:srgbClr val="FF0000"/>
                </a:solidFill>
                <a:latin typeface="Adobe Caslon Pro" pitchFamily="18" charset="-94"/>
              </a:rPr>
              <a:t>– Liselerdeki disiplin suçları konusundaki bir 	araştırmanın evren birimi,  </a:t>
            </a:r>
            <a:r>
              <a:rPr lang="tr-TR" b="1" dirty="0">
                <a:solidFill>
                  <a:srgbClr val="FF0000"/>
                </a:solidFill>
                <a:latin typeface="Adobe Caslon Pro" pitchFamily="18" charset="-94"/>
              </a:rPr>
              <a:t>liseler</a:t>
            </a:r>
            <a:r>
              <a:rPr lang="tr-TR" dirty="0">
                <a:solidFill>
                  <a:srgbClr val="FF0000"/>
                </a:solidFill>
                <a:latin typeface="Adobe Caslon Pro" pitchFamily="18" charset="-94"/>
              </a:rPr>
              <a:t>dir.</a:t>
            </a:r>
          </a:p>
          <a:p>
            <a:pPr marL="0" indent="0" algn="just">
              <a:buNone/>
              <a:defRPr/>
            </a:pPr>
            <a:endParaRPr lang="tr-TR" sz="1800" dirty="0"/>
          </a:p>
          <a:p>
            <a:pPr marL="0" indent="0" algn="just">
              <a:buNone/>
              <a:defRPr/>
            </a:pPr>
            <a:r>
              <a:rPr lang="tr-TR" b="1" dirty="0">
                <a:solidFill>
                  <a:srgbClr val="FF0000"/>
                </a:solidFill>
              </a:rPr>
              <a:t>Evren değer (parametre), </a:t>
            </a:r>
            <a:r>
              <a:rPr lang="tr-TR" dirty="0"/>
              <a:t>evreni betimlemek için evrenden elde edilen verilerden hesaplanan veya tahmin edilen değerlerdir. </a:t>
            </a:r>
          </a:p>
          <a:p>
            <a:pPr marL="0" indent="0" algn="just">
              <a:buNone/>
              <a:defRPr/>
            </a:pPr>
            <a:endParaRPr lang="tr-TR" sz="1050" dirty="0"/>
          </a:p>
          <a:p>
            <a:pPr marL="0" indent="0" algn="just">
              <a:buNone/>
              <a:defRPr/>
            </a:pPr>
            <a:r>
              <a:rPr lang="tr-TR" b="1" dirty="0">
                <a:solidFill>
                  <a:srgbClr val="FF0000"/>
                </a:solidFill>
              </a:rPr>
              <a:t>Sayım,</a:t>
            </a:r>
            <a:r>
              <a:rPr lang="tr-TR" dirty="0"/>
              <a:t> evrenin tüm birimlerine ulaşılarak bilgilerin toplanmasıdır.   Örneğin nüfus sayımı..</a:t>
            </a:r>
            <a:endParaRPr lang="tr-TR" dirty="0">
              <a:solidFill>
                <a:srgbClr val="FF0000"/>
              </a:solidFill>
              <a:latin typeface="Adobe Caslon Pro" pitchFamily="18" charset="-94"/>
            </a:endParaRPr>
          </a:p>
        </p:txBody>
      </p:sp>
      <p:sp>
        <p:nvSpPr>
          <p:cNvPr id="3789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530C2-E266-4B0A-90E8-348393BB308B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39242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>
                <a:solidFill>
                  <a:srgbClr val="FF0000"/>
                </a:solidFill>
              </a:rPr>
              <a:t>Evren</a:t>
            </a:r>
            <a:r>
              <a:rPr lang="tr-TR" altLang="tr-TR" smtClean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tr-TR" b="1" dirty="0">
                <a:solidFill>
                  <a:srgbClr val="FF0000"/>
                </a:solidFill>
              </a:rPr>
              <a:t>Hedef evren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/>
              <a:t>araştırmacının ulaşmak istediği, ancak ulaşması güç olan ve ideal seçimini yansıtan soyut evrendir. </a:t>
            </a:r>
          </a:p>
          <a:p>
            <a:pPr marL="0" indent="0" algn="just">
              <a:buNone/>
              <a:defRPr/>
            </a:pPr>
            <a:r>
              <a:rPr lang="tr-TR" sz="2400" dirty="0"/>
              <a:t>	</a:t>
            </a:r>
            <a:r>
              <a:rPr lang="tr-TR" i="1" dirty="0">
                <a:solidFill>
                  <a:srgbClr val="FF0000"/>
                </a:solidFill>
                <a:latin typeface="Adobe Garamond Pro" pitchFamily="18" charset="-94"/>
              </a:rPr>
              <a:t>Türkiye’deki tüm lise öğrencileri </a:t>
            </a:r>
          </a:p>
          <a:p>
            <a:pPr marL="0" indent="0" algn="just">
              <a:buNone/>
              <a:defRPr/>
            </a:pPr>
            <a:r>
              <a:rPr lang="tr-TR" b="1" dirty="0">
                <a:solidFill>
                  <a:srgbClr val="FF0000"/>
                </a:solidFill>
              </a:rPr>
              <a:t>Ulaşılabilir evren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/>
              <a:t>araştırmacının ulaşabileceği, gerçekçi seçimi olan somut evrendir. </a:t>
            </a:r>
          </a:p>
          <a:p>
            <a:pPr marL="0" indent="0" algn="just">
              <a:buNone/>
              <a:defRPr/>
            </a:pPr>
            <a:r>
              <a:rPr lang="tr-TR" sz="2400" dirty="0"/>
              <a:t>	</a:t>
            </a:r>
            <a:r>
              <a:rPr lang="tr-TR" i="1" dirty="0">
                <a:solidFill>
                  <a:srgbClr val="FF0000"/>
                </a:solidFill>
                <a:latin typeface="Adobe Garamond Pro" pitchFamily="18" charset="-94"/>
              </a:rPr>
              <a:t>İstanbul’daki lise öğrencileri ,</a:t>
            </a:r>
          </a:p>
          <a:p>
            <a:pPr marL="0" indent="0" algn="just">
              <a:buNone/>
              <a:defRPr/>
            </a:pPr>
            <a:endParaRPr lang="tr-TR" i="1" dirty="0">
              <a:solidFill>
                <a:srgbClr val="FF0000"/>
              </a:solidFill>
              <a:latin typeface="Adobe Garamond Pro" pitchFamily="18" charset="-94"/>
            </a:endParaRPr>
          </a:p>
          <a:p>
            <a:pPr marL="0" indent="0" algn="just">
              <a:buNone/>
              <a:defRPr/>
            </a:pPr>
            <a:r>
              <a:rPr lang="tr-TR" i="1" dirty="0">
                <a:solidFill>
                  <a:srgbClr val="FF0000"/>
                </a:solidFill>
                <a:latin typeface="Adobe Garamond Pro" pitchFamily="18" charset="-94"/>
              </a:rPr>
              <a:t>	Raporlarda genelde ulaşılabilir evren tanımlanır .</a:t>
            </a:r>
          </a:p>
          <a:p>
            <a:pPr algn="just">
              <a:defRPr/>
            </a:pPr>
            <a:endParaRPr lang="tr-TR" dirty="0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4F98CA-705C-4060-AF10-37A8F10F7ED9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30489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>
                <a:latin typeface="Times New Roman" panose="02020603050405020304" pitchFamily="18" charset="0"/>
              </a:rPr>
              <a:t>Örneklem</a:t>
            </a:r>
            <a:endParaRPr lang="tr-TR" alt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0527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tr-TR" dirty="0">
                <a:solidFill>
                  <a:schemeClr val="bg1"/>
                </a:solidFill>
                <a:latin typeface="Times New Roman"/>
              </a:rPr>
              <a:t>Örneklem</a:t>
            </a:r>
            <a:r>
              <a:rPr lang="tr-TR" dirty="0" smtClean="0">
                <a:solidFill>
                  <a:schemeClr val="bg1"/>
                </a:solidFill>
                <a:latin typeface="Times New Roman"/>
              </a:rPr>
              <a:t>;</a:t>
            </a:r>
          </a:p>
          <a:p>
            <a:pPr marL="0" indent="0">
              <a:buNone/>
              <a:defRPr/>
            </a:pPr>
            <a:endParaRPr lang="tr-TR" dirty="0">
              <a:solidFill>
                <a:schemeClr val="bg1"/>
              </a:solidFill>
              <a:latin typeface="Times New Roman"/>
            </a:endParaRPr>
          </a:p>
          <a:p>
            <a:pPr marL="0" indent="0">
              <a:buNone/>
              <a:defRPr/>
            </a:pPr>
            <a:r>
              <a:rPr lang="tr-TR" dirty="0" smtClean="0">
                <a:solidFill>
                  <a:schemeClr val="bg1"/>
                </a:solidFill>
                <a:latin typeface="Wingdings-Regular"/>
              </a:rPr>
              <a:t>	 </a:t>
            </a:r>
            <a:r>
              <a:rPr lang="tr-TR" dirty="0">
                <a:solidFill>
                  <a:schemeClr val="bg1"/>
                </a:solidFill>
                <a:latin typeface="Times New Roman"/>
              </a:rPr>
              <a:t>Maliyet </a:t>
            </a:r>
            <a:r>
              <a:rPr lang="tr-TR" dirty="0" smtClean="0">
                <a:solidFill>
                  <a:schemeClr val="bg1"/>
                </a:solidFill>
                <a:latin typeface="Times New Roman"/>
              </a:rPr>
              <a:t>güçlükleri,</a:t>
            </a:r>
            <a:endParaRPr lang="tr-TR" dirty="0">
              <a:solidFill>
                <a:schemeClr val="bg1"/>
              </a:solidFill>
              <a:latin typeface="Times New Roman"/>
            </a:endParaRPr>
          </a:p>
          <a:p>
            <a:pPr marL="0" indent="0">
              <a:buNone/>
              <a:defRPr/>
            </a:pPr>
            <a:r>
              <a:rPr lang="tr-TR" dirty="0" smtClean="0">
                <a:solidFill>
                  <a:schemeClr val="bg1"/>
                </a:solidFill>
                <a:latin typeface="Times New Roman"/>
              </a:rPr>
              <a:t>		Kontrol güçlükleri,</a:t>
            </a:r>
            <a:endParaRPr lang="tr-TR" dirty="0">
              <a:solidFill>
                <a:schemeClr val="bg1"/>
              </a:solidFill>
              <a:latin typeface="Times New Roman"/>
            </a:endParaRPr>
          </a:p>
          <a:p>
            <a:pPr marL="0" indent="0">
              <a:buNone/>
              <a:defRPr/>
            </a:pPr>
            <a:r>
              <a:rPr lang="tr-TR" dirty="0" smtClean="0">
                <a:solidFill>
                  <a:schemeClr val="bg1"/>
                </a:solidFill>
                <a:latin typeface="Times New Roman"/>
              </a:rPr>
              <a:t>			Etik </a:t>
            </a:r>
            <a:r>
              <a:rPr lang="tr-TR" dirty="0">
                <a:solidFill>
                  <a:schemeClr val="bg1"/>
                </a:solidFill>
                <a:latin typeface="Times New Roman"/>
              </a:rPr>
              <a:t>zorluklar nedeniyle </a:t>
            </a:r>
            <a:r>
              <a:rPr lang="tr-TR" dirty="0" smtClean="0">
                <a:solidFill>
                  <a:schemeClr val="bg1"/>
                </a:solidFill>
                <a:latin typeface="Times New Roman"/>
              </a:rPr>
              <a:t>seçilir.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994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0E46BE-D90A-4FA2-87A1-AFA93EB5A7B4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18705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b="1">
                <a:solidFill>
                  <a:srgbClr val="FF0000"/>
                </a:solidFill>
              </a:rPr>
              <a:t>Neden ÖRNEKLEME?</a:t>
            </a:r>
            <a:endParaRPr lang="tr-TR" altLang="tr-TR" sz="360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43250" y="1628775"/>
            <a:ext cx="6408738" cy="33416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tr-TR" b="1" dirty="0">
                <a:solidFill>
                  <a:schemeClr val="bg1"/>
                </a:solidFill>
              </a:rPr>
              <a:t>Maliyet tasarrufu sağlaması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b="1" dirty="0" smtClean="0">
                <a:solidFill>
                  <a:schemeClr val="bg1"/>
                </a:solidFill>
              </a:rPr>
              <a:t>Zaman </a:t>
            </a:r>
            <a:r>
              <a:rPr lang="tr-TR" b="1" dirty="0">
                <a:solidFill>
                  <a:schemeClr val="bg1"/>
                </a:solidFill>
              </a:rPr>
              <a:t>tasarrufu sağlaması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b="1" dirty="0" smtClean="0">
                <a:solidFill>
                  <a:schemeClr val="bg1"/>
                </a:solidFill>
              </a:rPr>
              <a:t>Doğru </a:t>
            </a:r>
            <a:r>
              <a:rPr lang="tr-TR" b="1" dirty="0">
                <a:solidFill>
                  <a:schemeClr val="bg1"/>
                </a:solidFill>
              </a:rPr>
              <a:t>bilgi edinme imkanı sağlaması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b="1" dirty="0" smtClean="0">
                <a:solidFill>
                  <a:schemeClr val="bg1"/>
                </a:solidFill>
              </a:rPr>
              <a:t>Pratik </a:t>
            </a:r>
            <a:r>
              <a:rPr lang="tr-TR" b="1" dirty="0">
                <a:solidFill>
                  <a:schemeClr val="bg1"/>
                </a:solidFill>
              </a:rPr>
              <a:t>imkansızlık halinin bulunması</a:t>
            </a:r>
          </a:p>
          <a:p>
            <a:pPr>
              <a:lnSpc>
                <a:spcPct val="150000"/>
              </a:lnSpc>
              <a:defRPr/>
            </a:pP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198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CAB78F-8C2A-48F8-9B9F-B8D903C108C6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28204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Başlık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r>
              <a:rPr lang="tr-TR" altLang="tr-TR" b="1" smtClean="0"/>
              <a:t>Örneklem ve Örnekleme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tr-TR" dirty="0">
              <a:solidFill>
                <a:srgbClr val="000000"/>
              </a:solidFill>
            </a:endParaRPr>
          </a:p>
          <a:p>
            <a:pPr marL="0" indent="0" algn="just">
              <a:buNone/>
              <a:defRPr/>
            </a:pPr>
            <a:r>
              <a:rPr lang="tr-TR" b="1" dirty="0">
                <a:solidFill>
                  <a:srgbClr val="FF0000"/>
                </a:solidFill>
              </a:rPr>
              <a:t>Örnekleme</a:t>
            </a:r>
            <a:r>
              <a:rPr lang="tr-TR" dirty="0">
                <a:solidFill>
                  <a:srgbClr val="FF0000"/>
                </a:solidFill>
              </a:rPr>
              <a:t>,</a:t>
            </a:r>
            <a:r>
              <a:rPr lang="tr-TR" dirty="0"/>
              <a:t> evrenden örneklem için birim çekme işlemine denir. </a:t>
            </a:r>
          </a:p>
          <a:p>
            <a:pPr marL="0" indent="0" algn="just">
              <a:buNone/>
              <a:defRPr/>
            </a:pPr>
            <a:endParaRPr lang="tr-TR" dirty="0"/>
          </a:p>
          <a:p>
            <a:pPr marL="0" indent="0" algn="just">
              <a:buNone/>
              <a:defRPr/>
            </a:pPr>
            <a:r>
              <a:rPr lang="tr-TR" b="1" dirty="0">
                <a:solidFill>
                  <a:srgbClr val="FF0000"/>
                </a:solidFill>
              </a:rPr>
              <a:t>Örneklem değer </a:t>
            </a:r>
            <a:r>
              <a:rPr lang="tr-TR" dirty="0">
                <a:solidFill>
                  <a:srgbClr val="FF0000"/>
                </a:solidFill>
              </a:rPr>
              <a:t>(istatistik), </a:t>
            </a:r>
            <a:r>
              <a:rPr lang="tr-TR" dirty="0"/>
              <a:t>örneklemlerden elde edilen verilerden hesaplanan ve örneklemi betimlemede kullanılan değerlerdir. </a:t>
            </a:r>
          </a:p>
          <a:p>
            <a:pPr algn="just">
              <a:defRPr/>
            </a:pPr>
            <a:endParaRPr lang="tr-TR" dirty="0"/>
          </a:p>
        </p:txBody>
      </p:sp>
      <p:sp>
        <p:nvSpPr>
          <p:cNvPr id="4301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836421-0879-4A51-9ACE-DAF221033D9B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31898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b="1">
                <a:solidFill>
                  <a:srgbClr val="000000"/>
                </a:solidFill>
              </a:rPr>
              <a:t>Örneklem</a:t>
            </a:r>
            <a:endParaRPr lang="tr-TR" altLang="tr-TR" sz="3200"/>
          </a:p>
        </p:txBody>
      </p:sp>
      <p:sp>
        <p:nvSpPr>
          <p:cNvPr id="44035" name="İçerik Yer Tutucusu 2"/>
          <p:cNvSpPr>
            <a:spLocks noGrp="1"/>
          </p:cNvSpPr>
          <p:nvPr>
            <p:ph idx="1"/>
          </p:nvPr>
        </p:nvSpPr>
        <p:spPr>
          <a:xfrm>
            <a:off x="1981200" y="1600201"/>
            <a:ext cx="80025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altLang="tr-TR">
                <a:solidFill>
                  <a:srgbClr val="FF0000"/>
                </a:solidFill>
              </a:rPr>
              <a:t>Eğer örneklem: </a:t>
            </a:r>
          </a:p>
          <a:p>
            <a:pPr marL="0" indent="0" algn="just">
              <a:buNone/>
            </a:pPr>
            <a:endParaRPr lang="tr-TR" altLang="tr-TR"/>
          </a:p>
          <a:p>
            <a:pPr marL="0" indent="0" algn="just">
              <a:buNone/>
            </a:pPr>
            <a:r>
              <a:rPr lang="tr-TR" altLang="tr-TR"/>
              <a:t>	- Yeterli sayıda ve çoklukta değilse,</a:t>
            </a:r>
          </a:p>
          <a:p>
            <a:pPr marL="0" indent="0" algn="just">
              <a:buNone/>
            </a:pPr>
            <a:r>
              <a:rPr lang="tr-TR" altLang="tr-TR"/>
              <a:t>	- Seçiminde yanlı olunmuş ise,</a:t>
            </a:r>
          </a:p>
          <a:p>
            <a:pPr marL="0" indent="0" algn="just">
              <a:buNone/>
            </a:pPr>
            <a:r>
              <a:rPr lang="tr-TR" altLang="tr-TR"/>
              <a:t>	- Yanlış ve uygun olmayan yöntemlerle seçilmiş ise araştırma sonuçlarına bakarak doğru kararlar almak olası değildir.</a:t>
            </a:r>
          </a:p>
        </p:txBody>
      </p:sp>
      <p:sp>
        <p:nvSpPr>
          <p:cNvPr id="4403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9157E0-9890-40E9-8B63-E4BD926EF54E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16507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800">
                <a:solidFill>
                  <a:srgbClr val="FF0000"/>
                </a:solidFill>
                <a:latin typeface="Adobe Caslon Pro Bold" panose="0205070206050A020403" pitchFamily="18" charset="-94"/>
              </a:rPr>
              <a:t>Örneklemin Evreni Temsil Edebilmesi İçin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tr-TR" dirty="0"/>
              <a:t>Örnek büyüklüğü ( birey sayısı ) yeterli olmalı, </a:t>
            </a:r>
          </a:p>
          <a:p>
            <a:pPr marL="0" indent="0" algn="just">
              <a:buNone/>
              <a:defRPr/>
            </a:pPr>
            <a:endParaRPr lang="tr-TR" dirty="0"/>
          </a:p>
          <a:p>
            <a:pPr marL="0" indent="0" algn="just">
              <a:buNone/>
              <a:defRPr/>
            </a:pPr>
            <a:r>
              <a:rPr lang="tr-TR" dirty="0"/>
              <a:t>Olasılıklı Örnekleme Yöntemlerinden UYGUN olanı uygulanmalı, </a:t>
            </a:r>
          </a:p>
          <a:p>
            <a:pPr marL="0" indent="0" algn="just">
              <a:buNone/>
              <a:defRPr/>
            </a:pPr>
            <a:endParaRPr lang="tr-TR" dirty="0"/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dirty="0"/>
              <a:t>YAN (taraf) tutulmamalı,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i="1" dirty="0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(Bitki sosyolojisinde taraflılık ya da </a:t>
            </a:r>
            <a:r>
              <a:rPr lang="tr-TR" i="1" dirty="0" err="1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subjektiflik</a:t>
            </a:r>
            <a:r>
              <a:rPr lang="tr-TR" i="1" dirty="0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 önemli!)</a:t>
            </a:r>
          </a:p>
          <a:p>
            <a:pPr marL="0" indent="0" algn="just">
              <a:buNone/>
              <a:defRPr/>
            </a:pPr>
            <a:endParaRPr lang="tr-TR" dirty="0"/>
          </a:p>
          <a:p>
            <a:pPr marL="0" indent="0" algn="just">
              <a:buNone/>
              <a:defRPr/>
            </a:pPr>
            <a:r>
              <a:rPr lang="tr-TR" dirty="0"/>
              <a:t>Örneklem yapı ve özellikler yönünden evrene benzer olmalıdır.</a:t>
            </a:r>
          </a:p>
        </p:txBody>
      </p:sp>
      <p:sp>
        <p:nvSpPr>
          <p:cNvPr id="4608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55D1CC-1D72-4138-8BCC-EC364D03C4FE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6651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b="1">
                <a:solidFill>
                  <a:srgbClr val="FF0000"/>
                </a:solidFill>
              </a:rPr>
              <a:t>ÖRNEKLEM VE TEMSİL YETENEĞİ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7106" r="24907" b="17163"/>
          <a:stretch>
            <a:fillRect/>
          </a:stretch>
        </p:blipFill>
        <p:spPr bwMode="auto">
          <a:xfrm>
            <a:off x="2208214" y="1465263"/>
            <a:ext cx="7704137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561067-DD15-4755-BA2D-ACB705F0CE6C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28669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b="1">
                <a:solidFill>
                  <a:srgbClr val="FF0000"/>
                </a:solidFill>
              </a:rPr>
              <a:t>Örneklem Hatası</a:t>
            </a:r>
          </a:p>
        </p:txBody>
      </p:sp>
      <p:sp>
        <p:nvSpPr>
          <p:cNvPr id="4813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altLang="tr-TR"/>
              <a:t>Hiçbir örnek evreni tam olarak temsil etmez,</a:t>
            </a:r>
          </a:p>
          <a:p>
            <a:pPr marL="0" indent="0" algn="just">
              <a:buNone/>
            </a:pPr>
            <a:r>
              <a:rPr lang="tr-TR" altLang="tr-TR"/>
              <a:t> </a:t>
            </a:r>
          </a:p>
          <a:p>
            <a:pPr marL="0" indent="0" algn="just">
              <a:buNone/>
            </a:pPr>
            <a:r>
              <a:rPr lang="tr-TR" altLang="tr-TR"/>
              <a:t>Olasılıklı örneklemlerde hatanın büyüklüğü ölçülebilir, </a:t>
            </a:r>
          </a:p>
          <a:p>
            <a:pPr marL="0" indent="0" algn="just">
              <a:buNone/>
            </a:pPr>
            <a:endParaRPr lang="tr-TR" altLang="tr-TR"/>
          </a:p>
          <a:p>
            <a:pPr marL="0" indent="0" algn="just">
              <a:buNone/>
            </a:pPr>
            <a:r>
              <a:rPr lang="tr-TR" altLang="tr-TR"/>
              <a:t>Örneklem alınan ve alınmayan birimlerin ortaya çıkardıkları şansa bağlı toplam hata miktarıdır, </a:t>
            </a:r>
          </a:p>
          <a:p>
            <a:pPr marL="0" indent="0" algn="just">
              <a:buNone/>
            </a:pPr>
            <a:endParaRPr lang="tr-TR" altLang="tr-TR"/>
          </a:p>
          <a:p>
            <a:pPr marL="0" indent="0" algn="just">
              <a:buNone/>
            </a:pPr>
            <a:r>
              <a:rPr lang="tr-TR" altLang="tr-TR"/>
              <a:t>Bu miktarı gösteren ölçüt  ‘standart hata’ dır</a:t>
            </a:r>
          </a:p>
        </p:txBody>
      </p:sp>
      <p:sp>
        <p:nvSpPr>
          <p:cNvPr id="4813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48D04-A2B4-4A8D-8FA9-E6A0C3C2FF56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24161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/>
          <p:cNvSpPr>
            <a:spLocks noGrp="1"/>
          </p:cNvSpPr>
          <p:nvPr>
            <p:ph type="title"/>
          </p:nvPr>
        </p:nvSpPr>
        <p:spPr>
          <a:xfrm>
            <a:off x="1919288" y="188913"/>
            <a:ext cx="8229600" cy="1008062"/>
          </a:xfrm>
        </p:spPr>
        <p:txBody>
          <a:bodyPr/>
          <a:lstStyle/>
          <a:p>
            <a:r>
              <a:rPr lang="tr-TR" altLang="tr-TR" sz="2800" b="1">
                <a:solidFill>
                  <a:srgbClr val="FF0000"/>
                </a:solidFill>
              </a:rPr>
              <a:t>Bitki Sosyolojisi Araştırmalarında Örneklemenin Amacı </a:t>
            </a:r>
            <a:endParaRPr lang="tr-TR" altLang="tr-TR" sz="280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tr-TR" dirty="0"/>
              <a:t>1) Bir bitki birliğinin zaman içerisindeki </a:t>
            </a:r>
            <a:r>
              <a:rPr lang="tr-TR" b="1" dirty="0"/>
              <a:t>gelişmesi</a:t>
            </a:r>
            <a:r>
              <a:rPr lang="tr-TR" dirty="0"/>
              <a:t>, kalitatif ve kantitatif olarak </a:t>
            </a:r>
            <a:r>
              <a:rPr lang="tr-TR" b="1" dirty="0" err="1"/>
              <a:t>floristik</a:t>
            </a:r>
            <a:r>
              <a:rPr lang="tr-TR" b="1" dirty="0"/>
              <a:t> yapısı</a:t>
            </a:r>
            <a:r>
              <a:rPr lang="tr-TR" dirty="0"/>
              <a:t> ve </a:t>
            </a:r>
            <a:r>
              <a:rPr lang="tr-TR" b="1" dirty="0"/>
              <a:t>homojenliği</a:t>
            </a:r>
            <a:r>
              <a:rPr lang="tr-TR" dirty="0"/>
              <a:t> hakkında bilgi edinmek.</a:t>
            </a:r>
          </a:p>
          <a:p>
            <a:pPr algn="just">
              <a:defRPr/>
            </a:pPr>
            <a:endParaRPr lang="tr-TR" dirty="0"/>
          </a:p>
          <a:p>
            <a:pPr marL="0" indent="0" algn="just">
              <a:buNone/>
              <a:defRPr/>
            </a:pPr>
            <a:r>
              <a:rPr lang="tr-TR" dirty="0"/>
              <a:t>2) Bitki birliklerinin, vejetasyon tiplerini </a:t>
            </a:r>
            <a:r>
              <a:rPr lang="tr-TR" b="1" dirty="0"/>
              <a:t>belirtmek</a:t>
            </a:r>
            <a:r>
              <a:rPr lang="tr-TR" dirty="0"/>
              <a:t> ve </a:t>
            </a:r>
            <a:r>
              <a:rPr lang="tr-TR" b="1" dirty="0"/>
              <a:t>mukayese etmek</a:t>
            </a:r>
            <a:endParaRPr lang="tr-TR" dirty="0"/>
          </a:p>
          <a:p>
            <a:pPr algn="just">
              <a:defRPr/>
            </a:pPr>
            <a:endParaRPr lang="tr-TR" dirty="0"/>
          </a:p>
        </p:txBody>
      </p:sp>
      <p:sp>
        <p:nvSpPr>
          <p:cNvPr id="4915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1C8BE7-7380-4E79-877A-436D8484F510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8321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33CDB1-7B03-4952-99F6-7205A8637D20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tr-TR" altLang="tr-TR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/>
              <a:t>Metotlar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altLang="tr-TR" dirty="0"/>
              <a:t>- Bu konuda çalışanların çoğunluğu tarafından tasvip edilmesi ve yanlış olduğu kanaatinin doğmaması gerekir. </a:t>
            </a:r>
          </a:p>
          <a:p>
            <a:pPr eaLnBrk="1" hangingPunct="1">
              <a:defRPr/>
            </a:pPr>
            <a:endParaRPr lang="tr-TR" altLang="tr-TR" dirty="0"/>
          </a:p>
          <a:p>
            <a:pPr eaLnBrk="1" hangingPunct="1">
              <a:defRPr/>
            </a:pPr>
            <a:r>
              <a:rPr lang="tr-TR" altLang="tr-TR" dirty="0"/>
              <a:t>      -Ulusal ve uluslararası kabul görmeli.</a:t>
            </a:r>
          </a:p>
          <a:p>
            <a:pPr lvl="1" eaLnBrk="1" hangingPunct="1">
              <a:buFontTx/>
              <a:buNone/>
              <a:defRPr/>
            </a:pPr>
            <a:r>
              <a:rPr lang="tr-TR" altLang="tr-TR" dirty="0" smtClean="0"/>
              <a:t>      -Her zaman aynı sonuçları vermeli.</a:t>
            </a:r>
          </a:p>
          <a:p>
            <a:pPr lvl="1" eaLnBrk="1" hangingPunct="1">
              <a:buFontTx/>
              <a:buNone/>
              <a:defRPr/>
            </a:pP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104137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Doğru bir örneklemenin şartları :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tr-TR" sz="8400" b="1" i="1" dirty="0">
                <a:solidFill>
                  <a:srgbClr val="FF0000"/>
                </a:solidFill>
              </a:rPr>
              <a:t>a) Homojen olma</a:t>
            </a:r>
            <a:r>
              <a:rPr lang="tr-TR" sz="8400" i="1" dirty="0">
                <a:solidFill>
                  <a:srgbClr val="FF0000"/>
                </a:solidFill>
              </a:rPr>
              <a:t>: </a:t>
            </a:r>
            <a:r>
              <a:rPr lang="tr-TR" sz="8400" dirty="0"/>
              <a:t>Bitki birliğini belirtmeye yarayan örneklemeler; yapı,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tr-TR" sz="8400" dirty="0"/>
              <a:t> 	</a:t>
            </a:r>
            <a:r>
              <a:rPr lang="tr-TR" sz="8400" dirty="0" err="1"/>
              <a:t>floristik</a:t>
            </a:r>
            <a:r>
              <a:rPr lang="tr-TR" sz="8400" dirty="0"/>
              <a:t> yapı ve ekolojik özelliklere göre homojen bir alandan yapılmalıdır.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sz="8400" b="1" i="1" dirty="0">
                <a:solidFill>
                  <a:srgbClr val="FF0000"/>
                </a:solidFill>
              </a:rPr>
              <a:t>b) Temsil edilebilir olma</a:t>
            </a:r>
            <a:r>
              <a:rPr lang="tr-TR" sz="8400" i="1" dirty="0">
                <a:solidFill>
                  <a:srgbClr val="FF0000"/>
                </a:solidFill>
              </a:rPr>
              <a:t>:</a:t>
            </a:r>
            <a:r>
              <a:rPr lang="tr-TR" sz="8400" i="1" dirty="0"/>
              <a:t> </a:t>
            </a:r>
            <a:r>
              <a:rPr lang="tr-TR" sz="8400" dirty="0"/>
              <a:t>Örneklemeler temsil edilebilir olmalıdır; yani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tr-TR" sz="8400" dirty="0"/>
              <a:t>	yapı bakımından vejetasyonun tam bir tanımını vermelidir.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sz="8400" b="1" i="1" dirty="0">
                <a:solidFill>
                  <a:srgbClr val="FF0000"/>
                </a:solidFill>
              </a:rPr>
              <a:t>e) Mukayese edilebilir olma:</a:t>
            </a:r>
            <a:r>
              <a:rPr lang="tr-TR" sz="8400" i="1" dirty="0">
                <a:solidFill>
                  <a:srgbClr val="FF0000"/>
                </a:solidFill>
              </a:rPr>
              <a:t> </a:t>
            </a:r>
            <a:r>
              <a:rPr lang="tr-TR" sz="8400" dirty="0"/>
              <a:t>Örneklemeler birbirleri arasında mukayese edilebilir olmalıdır. Mesela, birlikleri birbiri arasında mukayese edebilmek için birliğin "en küçük alana" eşit bir yüzeyden yapılmış olması gerekir.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sz="8400" b="1" i="1" dirty="0">
                <a:solidFill>
                  <a:srgbClr val="FF0000"/>
                </a:solidFill>
              </a:rPr>
              <a:t>d) Objektif olma: </a:t>
            </a:r>
            <a:r>
              <a:rPr lang="tr-TR" sz="8400" dirty="0"/>
              <a:t>Örneklemenin mümkün olduğu kadar objektif olması arzu edilen bir husustur. Fakat bunun pratikte gerçekleştirilmesi genellikle zordur, çünkü arazide bir evvelki ekolojik şartları aynen yansıtacak bir örneklemenin yapılması çok güçtür.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5018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E79674-C2A5-4739-A55F-27656592D401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3852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5DB5EB-2CFB-48B7-BEBD-468037A5DD9D}" type="slidenum">
              <a:rPr lang="tr-TR" altLang="tr-TR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tr-TR" altLang="tr-TR" sz="140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/>
              <a:t>Örnekleme Sistemleri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0014" y="1600201"/>
            <a:ext cx="7570787" cy="4525963"/>
          </a:xfrm>
        </p:spPr>
        <p:txBody>
          <a:bodyPr/>
          <a:lstStyle/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A- Parselli Örnekleme</a:t>
            </a:r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B- Parselsiz Örnekleme</a:t>
            </a:r>
          </a:p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82260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9B9698-066C-4BDF-ADD9-4D6606F01DFC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tr-TR" altLang="tr-TR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b="1"/>
              <a:t>VEJETASYONUN ARAZİDE ARAŞTIRILMASI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088" y="1989139"/>
            <a:ext cx="7859712" cy="4137025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 smtClean="0"/>
              <a:t>Vejetasyonun strüktürü,</a:t>
            </a:r>
          </a:p>
          <a:p>
            <a:pPr eaLnBrk="1" hangingPunct="1">
              <a:defRPr/>
            </a:pPr>
            <a:r>
              <a:rPr lang="tr-TR" altLang="tr-TR" dirty="0" err="1" smtClean="0"/>
              <a:t>Floristik</a:t>
            </a:r>
            <a:r>
              <a:rPr lang="tr-TR" altLang="tr-TR" dirty="0" smtClean="0"/>
              <a:t> kompozisyonu  araştırılır.</a:t>
            </a:r>
          </a:p>
          <a:p>
            <a:pPr eaLnBrk="1" hangingPunct="1">
              <a:defRPr/>
            </a:pPr>
            <a:endParaRPr lang="tr-TR" altLang="tr-TR" dirty="0" smtClean="0"/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altLang="tr-TR" dirty="0"/>
              <a:t>Vejetasyona ait daha önce toplanmış veriler, vejetasyonun çevresi hakkında önceden edinilmiş iklim, jeoloji, toprak gibi bilgiler kullanılır.</a:t>
            </a:r>
          </a:p>
        </p:txBody>
      </p:sp>
    </p:spTree>
    <p:extLst>
      <p:ext uri="{BB962C8B-B14F-4D97-AF65-F5344CB8AC3E}">
        <p14:creationId xmlns:p14="http://schemas.microsoft.com/office/powerpoint/2010/main" val="399055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2BA105-884E-4B58-9C21-F518CB05E563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tr-TR" altLang="tr-TR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b="1"/>
              <a:t>VEJETASYONUN ARAZİDE ARAŞTIRILMASI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     1- Ön Araştırma</a:t>
            </a:r>
          </a:p>
          <a:p>
            <a:pPr eaLnBrk="1" hangingPunct="1"/>
            <a:r>
              <a:rPr lang="tr-TR" altLang="tr-TR" smtClean="0"/>
              <a:t>     2- Ayrıntılı Araştırma</a:t>
            </a:r>
          </a:p>
        </p:txBody>
      </p:sp>
    </p:spTree>
    <p:extLst>
      <p:ext uri="{BB962C8B-B14F-4D97-AF65-F5344CB8AC3E}">
        <p14:creationId xmlns:p14="http://schemas.microsoft.com/office/powerpoint/2010/main" val="164014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C3DEA-CDF8-45D6-BEBA-B8208F78D2C1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tr-TR" altLang="tr-TR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213360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b="1" smtClean="0"/>
              <a:t>1- Ön Araştırma</a:t>
            </a:r>
          </a:p>
        </p:txBody>
      </p:sp>
    </p:spTree>
    <p:extLst>
      <p:ext uri="{BB962C8B-B14F-4D97-AF65-F5344CB8AC3E}">
        <p14:creationId xmlns:p14="http://schemas.microsoft.com/office/powerpoint/2010/main" val="171995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D460AC-48D2-4888-A870-58D8DA09356B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tr-TR" altLang="tr-TR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1- Ön Araştırma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2875"/>
            <a:ext cx="8229600" cy="4713288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tr-TR" altLang="tr-TR" dirty="0"/>
              <a:t>Vejetasyonun tipi ve çevresi hakkında genel bilgi edinmek için bir ön çalışmaya gerek vardır.</a:t>
            </a:r>
          </a:p>
          <a:p>
            <a:pPr eaLnBrk="1" hangingPunct="1">
              <a:defRPr/>
            </a:pPr>
            <a:endParaRPr lang="tr-TR" altLang="tr-TR" dirty="0"/>
          </a:p>
          <a:p>
            <a:pPr lvl="1" eaLnBrk="1" hangingPunct="1">
              <a:buFontTx/>
              <a:buNone/>
              <a:defRPr/>
            </a:pPr>
            <a:r>
              <a:rPr lang="tr-TR" altLang="tr-TR" dirty="0"/>
              <a:t>	-- Çalışma yerinin sınırları,</a:t>
            </a:r>
          </a:p>
          <a:p>
            <a:pPr lvl="1" eaLnBrk="1" hangingPunct="1">
              <a:buFontTx/>
              <a:buNone/>
              <a:defRPr/>
            </a:pPr>
            <a:r>
              <a:rPr lang="tr-TR" altLang="tr-TR" dirty="0"/>
              <a:t>   -- Vejetasyonun fizyonomisi,</a:t>
            </a:r>
          </a:p>
          <a:p>
            <a:pPr lvl="1" eaLnBrk="1" hangingPunct="1">
              <a:buFontTx/>
              <a:buNone/>
              <a:defRPr/>
            </a:pPr>
            <a:r>
              <a:rPr lang="tr-TR" altLang="tr-TR" dirty="0"/>
              <a:t>   -- Hakim ve </a:t>
            </a:r>
            <a:r>
              <a:rPr lang="tr-TR" altLang="tr-TR" dirty="0" err="1"/>
              <a:t>konstant</a:t>
            </a:r>
            <a:r>
              <a:rPr lang="tr-TR" altLang="tr-TR" dirty="0"/>
              <a:t> türler,</a:t>
            </a:r>
          </a:p>
          <a:p>
            <a:pPr lvl="1" eaLnBrk="1" hangingPunct="1">
              <a:buFontTx/>
              <a:buNone/>
              <a:defRPr/>
            </a:pPr>
            <a:r>
              <a:rPr lang="tr-TR" altLang="tr-TR" dirty="0"/>
              <a:t>   -- Arazinin </a:t>
            </a:r>
            <a:r>
              <a:rPr lang="tr-TR" altLang="tr-TR" dirty="0" err="1"/>
              <a:t>topoğrafisi</a:t>
            </a:r>
            <a:r>
              <a:rPr lang="tr-TR" altLang="tr-TR" dirty="0"/>
              <a:t>,</a:t>
            </a:r>
          </a:p>
          <a:p>
            <a:pPr lvl="1" eaLnBrk="1" hangingPunct="1">
              <a:buFontTx/>
              <a:buNone/>
              <a:defRPr/>
            </a:pPr>
            <a:r>
              <a:rPr lang="tr-TR" altLang="tr-TR" dirty="0"/>
              <a:t>   -- </a:t>
            </a:r>
            <a:r>
              <a:rPr lang="tr-TR" altLang="tr-TR" dirty="0" err="1"/>
              <a:t>Topoğrafi</a:t>
            </a:r>
            <a:r>
              <a:rPr lang="tr-TR" altLang="tr-TR" dirty="0"/>
              <a:t> ile vejetasyon arasındaki uygunluklar,</a:t>
            </a:r>
          </a:p>
          <a:p>
            <a:pPr lvl="1" eaLnBrk="1" hangingPunct="1">
              <a:buFontTx/>
              <a:buNone/>
              <a:defRPr/>
            </a:pPr>
            <a:r>
              <a:rPr lang="tr-TR" altLang="tr-TR" dirty="0"/>
              <a:t>   -- Tarım yapılan yerler,</a:t>
            </a:r>
          </a:p>
          <a:p>
            <a:pPr lvl="1" eaLnBrk="1" hangingPunct="1">
              <a:buFontTx/>
              <a:buNone/>
              <a:defRPr/>
            </a:pPr>
            <a:r>
              <a:rPr lang="tr-TR" altLang="tr-TR" dirty="0"/>
              <a:t>   -- Otlatma ve yangın alanları</a:t>
            </a:r>
            <a:r>
              <a:rPr lang="tr-TR" altLang="tr-TR" dirty="0" smtClean="0"/>
              <a:t> </a:t>
            </a:r>
            <a:r>
              <a:rPr lang="tr-TR" altLang="tr-TR" dirty="0"/>
              <a:t> belirlenir ve haritalanır.</a:t>
            </a:r>
          </a:p>
        </p:txBody>
      </p:sp>
    </p:spTree>
    <p:extLst>
      <p:ext uri="{BB962C8B-B14F-4D97-AF65-F5344CB8AC3E}">
        <p14:creationId xmlns:p14="http://schemas.microsoft.com/office/powerpoint/2010/main" val="333720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86919C-8C39-4738-9B15-F6952005DF92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tr-TR" altLang="tr-TR" sz="1400"/>
          </a:p>
        </p:txBody>
      </p:sp>
      <p:pic>
        <p:nvPicPr>
          <p:cNvPr id="15363" name="Picture 5" descr="Due_to_abundant_rain_over_the_past_months_coupled_with_a_cyclone_the_vegetation_and_ground_cover_at_CSM_was_lush_and_dense_and_provided_ample_retreats_for_Radiated_tortois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620714"/>
            <a:ext cx="8207375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1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Geniş ekran</PresentationFormat>
  <Paragraphs>225</Paragraphs>
  <Slides>41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53" baseType="lpstr">
      <vt:lpstr>Adobe Arabic</vt:lpstr>
      <vt:lpstr>Adobe Caslon Pro</vt:lpstr>
      <vt:lpstr>Adobe Caslon Pro Bold</vt:lpstr>
      <vt:lpstr>Adobe Devanagari</vt:lpstr>
      <vt:lpstr>Adobe Garamond Pro</vt:lpstr>
      <vt:lpstr>Arial</vt:lpstr>
      <vt:lpstr>Calibri</vt:lpstr>
      <vt:lpstr>Calibri Light</vt:lpstr>
      <vt:lpstr>Times New Roman</vt:lpstr>
      <vt:lpstr>TimesNewRomanPSMT</vt:lpstr>
      <vt:lpstr>Wingdings-Regular</vt:lpstr>
      <vt:lpstr>Office Teması</vt:lpstr>
      <vt:lpstr>VEJETASYONUN ARAZİDE ARAŞTIRILMASI</vt:lpstr>
      <vt:lpstr>VEJETASYONUN ARAZİDE ARAŞTIRILMASI</vt:lpstr>
      <vt:lpstr>Metotlar</vt:lpstr>
      <vt:lpstr>Metotlar</vt:lpstr>
      <vt:lpstr>VEJETASYONUN ARAZİDE ARAŞTIRILMASI</vt:lpstr>
      <vt:lpstr>VEJETASYONUN ARAZİDE ARAŞTIRILMASI</vt:lpstr>
      <vt:lpstr>1- Ön Araştırma</vt:lpstr>
      <vt:lpstr>1- Ön Araştırma</vt:lpstr>
      <vt:lpstr>PowerPoint Sunusu</vt:lpstr>
      <vt:lpstr>PowerPoint Sunusu</vt:lpstr>
      <vt:lpstr>1- Ön Araştırma</vt:lpstr>
      <vt:lpstr>!GEZ VEJETASYONU TANI!</vt:lpstr>
      <vt:lpstr>2- Ayrıntılı Araştırma</vt:lpstr>
      <vt:lpstr>2- Ayrıntılı Araştırma </vt:lpstr>
      <vt:lpstr>2- Ayrıntılı Araştırma</vt:lpstr>
      <vt:lpstr>2- Ayrıntılı Araştırma</vt:lpstr>
      <vt:lpstr>2- Ayrıntılı Araştırma</vt:lpstr>
      <vt:lpstr>Bitki örtüsünde homojenlik</vt:lpstr>
      <vt:lpstr>Vejetasyonda Homojenlik</vt:lpstr>
      <vt:lpstr>Vejetasyonda Homojenlik</vt:lpstr>
      <vt:lpstr>Çevre şartlarında (toprak, bakı, iklim) homojenlik</vt:lpstr>
      <vt:lpstr>2- Ayrıntılı Araştırma</vt:lpstr>
      <vt:lpstr>Tüm arazi parçasını örnekleme</vt:lpstr>
      <vt:lpstr>2- Ayrıntılı Araştırma</vt:lpstr>
      <vt:lpstr>2- Ayrıntılı Araştırma</vt:lpstr>
      <vt:lpstr>Örnekleme Sistemleri </vt:lpstr>
      <vt:lpstr>BİLİMSEL ARAŞTIRMA</vt:lpstr>
      <vt:lpstr>Evren ve Örneklem</vt:lpstr>
      <vt:lpstr>Evren</vt:lpstr>
      <vt:lpstr> Evren birimi</vt:lpstr>
      <vt:lpstr>Evren </vt:lpstr>
      <vt:lpstr>Örneklem</vt:lpstr>
      <vt:lpstr>Neden ÖRNEKLEME?</vt:lpstr>
      <vt:lpstr>Örneklem ve Örnekleme </vt:lpstr>
      <vt:lpstr>Örneklem</vt:lpstr>
      <vt:lpstr>Örneklemin Evreni Temsil Edebilmesi İçin</vt:lpstr>
      <vt:lpstr>ÖRNEKLEM VE TEMSİL YETENEĞİ</vt:lpstr>
      <vt:lpstr>Örneklem Hatası</vt:lpstr>
      <vt:lpstr>Bitki Sosyolojisi Araştırmalarında Örneklemenin Amacı </vt:lpstr>
      <vt:lpstr>Doğru bir örneklemenin şartları :</vt:lpstr>
      <vt:lpstr>Örnekleme Sistemleri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VEJETASYONUN ARAZİDE ARAŞTIRILMASI</dc:title>
  <dc:creator>Microsoft hesabı</dc:creator>
  <cp:lastModifiedBy>Microsoft hesabı</cp:lastModifiedBy>
  <cp:revision>1</cp:revision>
  <dcterms:created xsi:type="dcterms:W3CDTF">2023-03-29T09:23:35Z</dcterms:created>
  <dcterms:modified xsi:type="dcterms:W3CDTF">2023-03-29T09:23:47Z</dcterms:modified>
</cp:coreProperties>
</file>